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59" r:id="rId4"/>
    <p:sldId id="260" r:id="rId5"/>
    <p:sldId id="265" r:id="rId6"/>
    <p:sldId id="266" r:id="rId7"/>
    <p:sldId id="290" r:id="rId8"/>
    <p:sldId id="291" r:id="rId9"/>
    <p:sldId id="292" r:id="rId10"/>
    <p:sldId id="270" r:id="rId11"/>
    <p:sldId id="271" r:id="rId12"/>
    <p:sldId id="273" r:id="rId13"/>
    <p:sldId id="263" r:id="rId14"/>
    <p:sldId id="274" r:id="rId15"/>
    <p:sldId id="276" r:id="rId16"/>
    <p:sldId id="277" r:id="rId17"/>
    <p:sldId id="261" r:id="rId18"/>
    <p:sldId id="289" r:id="rId1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832"/>
    <a:srgbClr val="F2CC67"/>
    <a:srgbClr val="A2570D"/>
    <a:srgbClr val="D5A239"/>
    <a:srgbClr val="B76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75" autoAdjust="0"/>
  </p:normalViewPr>
  <p:slideViewPr>
    <p:cSldViewPr snapToGrid="0">
      <p:cViewPr varScale="1">
        <p:scale>
          <a:sx n="101" d="100"/>
          <a:sy n="101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A0CD3-05FC-4C2C-8614-2FD28169179F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27D8C-4BB1-4FA4-B359-A98E4FE9CC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516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078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Клиенты</a:t>
            </a:r>
            <a:r>
              <a:rPr lang="ru-RU" baseline="0" dirty="0" smtClean="0"/>
              <a:t> могут просматривать свой заказ и писать сообщения в чат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124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Сотрудники</a:t>
            </a:r>
            <a:r>
              <a:rPr lang="ru-RU" baseline="0" dirty="0" smtClean="0"/>
              <a:t> могут просматривать все заказы и отвечать на сообщения в чат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433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Панель администрирования доступна всем сотрудникам,</a:t>
            </a:r>
            <a:r>
              <a:rPr lang="ru-RU" baseline="0" dirty="0" smtClean="0"/>
              <a:t> но слайде показана панель для администратора.</a:t>
            </a:r>
            <a:br>
              <a:rPr lang="ru-RU" baseline="0" dirty="0" smtClean="0"/>
            </a:br>
            <a:r>
              <a:rPr lang="ru-RU" dirty="0" smtClean="0"/>
              <a:t>Функции:</a:t>
            </a:r>
            <a:br>
              <a:rPr lang="ru-RU" dirty="0" smtClean="0"/>
            </a:br>
            <a:r>
              <a:rPr lang="ru-RU" dirty="0" smtClean="0"/>
              <a:t>Удаление и добавление проектов</a:t>
            </a:r>
            <a:br>
              <a:rPr lang="ru-RU" dirty="0" smtClean="0"/>
            </a:br>
            <a:r>
              <a:rPr lang="ru-RU" dirty="0" smtClean="0"/>
              <a:t>Прикрепление заказчика к проекту </a:t>
            </a:r>
          </a:p>
          <a:p>
            <a:r>
              <a:rPr lang="ru-RU" dirty="0" smtClean="0"/>
              <a:t>Смена статусов проектов</a:t>
            </a:r>
            <a:br>
              <a:rPr lang="ru-RU" dirty="0" smtClean="0"/>
            </a:br>
            <a:r>
              <a:rPr lang="ru-RU" dirty="0" smtClean="0"/>
              <a:t>Регистрация новых пользователей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22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Вторая часть разрабатываемой ИС – мобильное приложение.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Посещение сайта по времени проигрывает открытию приложения на телефоне, так что было принято решение разработки мобильного приложения.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Функционал мобильно приложения урезан, в отличии от сайта, так как приложение задумывалось для упрощения наиболее частых действий, таких как «просмотр статуса» для клиентов, «смены статуса» для сотрудников и доступа к чату.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922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мобильном приложении всего 2 роли – Клиенты и Сотрудники. У сотрудников всех должностей одна роль. Выполнение более сложных операций возможно через сам сайт.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592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Предложения доработки: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 Добавить возможность потенциальным клиентам без учетной записи оставлять заявку через мобильное приложение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601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Таким образом веб-сайт и мобильное приложение отлично дополняют друг друга, </a:t>
            </a:r>
            <a:r>
              <a:rPr lang="ru-RU" dirty="0" smtClean="0"/>
              <a:t>самые сложные задачи по поиску клиентов и взаимодействия с данными в основном выполняет сайт, в то время как наиболее частые и рутинные действия берет на себя мобильное приложение, освобождая от необходимости частого посещения </a:t>
            </a:r>
            <a:r>
              <a:rPr lang="ru-RU" dirty="0"/>
              <a:t>сайта. </a:t>
            </a:r>
            <a:br>
              <a:rPr lang="ru-RU" dirty="0"/>
            </a:br>
            <a:endParaRPr lang="ru-RU" dirty="0"/>
          </a:p>
          <a:p>
            <a:r>
              <a:rPr lang="ru-RU" dirty="0"/>
              <a:t>Спасибо за внимание, готова ответить на ваши вопросы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958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87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одного лишь небольшого сайта потребуется много знаний, умений и времени, а чем больше необходимо получить от сайта, тем больше нужно в него вложить. Чтобы сделать хороший сайт, не всегда достаточно одного "человека-оркестра".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 ролей в разработке повышает качество итогового продукта, а следовательно и его стоимость, в чем и заключается актуальность создания веб-студии.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862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Первая часть разрабатываемой ИС – веб-сайт.</a:t>
            </a:r>
          </a:p>
          <a:p>
            <a:endParaRPr lang="ru-RU" dirty="0"/>
          </a:p>
          <a:p>
            <a:r>
              <a:rPr lang="ru-RU" dirty="0"/>
              <a:t>Технически сайт делится на </a:t>
            </a:r>
            <a:r>
              <a:rPr lang="ru-RU" dirty="0" smtClean="0"/>
              <a:t>домен и под домен.</a:t>
            </a:r>
            <a:endParaRPr lang="ru-RU" dirty="0"/>
          </a:p>
          <a:p>
            <a:r>
              <a:rPr lang="ru-RU" dirty="0"/>
              <a:t>Основной сайт выступает в качестве лица компании и используется для продвижения на рынке и поиске клиентов.</a:t>
            </a:r>
          </a:p>
          <a:p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Дочерний сайт хранит информацию о заказах и выступает в качестве связующей частью между клиентом и компанией. Его основная функция – выдавать информацию о стадии разработки проекта.</a:t>
            </a:r>
          </a:p>
          <a:p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Такое решение позволяет обезопасить сайты, а так же ускорить работу основного сайта для отображения его на первой странице поисковой выдачи.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267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Подобные возможности пользователей системы вы можете увидеть на сладе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93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ER-диаграмме представлены основные таблицы ИС.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Таблица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содержит в себе необработанные заявки от пользователей.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Таблицы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хранят данные о проектах и пользователях.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Таблицы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относятся к чату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67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показан внешний </a:t>
            </a:r>
            <a:r>
              <a:rPr lang="ru-RU" dirty="0" smtClean="0"/>
              <a:t>вид главной страницы, переход по сайту </a:t>
            </a:r>
            <a:r>
              <a:rPr lang="ru-RU" dirty="0"/>
              <a:t>осуществляется за счет навигации. </a:t>
            </a:r>
          </a:p>
          <a:p>
            <a:r>
              <a:rPr lang="ru-RU" dirty="0"/>
              <a:t>Пункт меню «Личный кабинет» переносит нас на </a:t>
            </a:r>
            <a:r>
              <a:rPr lang="ru-RU" dirty="0" err="1" smtClean="0"/>
              <a:t>поддомен</a:t>
            </a:r>
            <a:r>
              <a:rPr lang="ru-RU" dirty="0" smtClean="0"/>
              <a:t> </a:t>
            </a:r>
            <a:r>
              <a:rPr lang="ru-RU" dirty="0"/>
              <a:t>для входа в систему.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764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странице «услуги» показаны</a:t>
            </a:r>
            <a:r>
              <a:rPr lang="ru-RU" baseline="0" dirty="0" smtClean="0"/>
              <a:t> основные возможности разработчиков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876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странице Проекты</a:t>
            </a:r>
            <a:r>
              <a:rPr lang="ru-RU" baseline="0" dirty="0" smtClean="0"/>
              <a:t> показаны разработанные проекты компании, при клике на проект вы будете перемещены на </a:t>
            </a:r>
            <a:r>
              <a:rPr lang="en-US" baseline="0" dirty="0" smtClean="0"/>
              <a:t>GitHub </a:t>
            </a:r>
            <a:r>
              <a:rPr lang="ru-RU" baseline="0" dirty="0" smtClean="0"/>
              <a:t>компании 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768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</a:t>
            </a:r>
            <a:r>
              <a:rPr lang="ru-RU" baseline="0" dirty="0" smtClean="0"/>
              <a:t> клике «Заказать проект» открывается страница с формой оформления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27D8C-4BB1-4FA4-B359-A98E4FE9CC3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84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EFA32-F481-EF9C-A5DF-5C6E541FF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418" y="1546945"/>
            <a:ext cx="8829964" cy="2387600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rgbClr val="D5A239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3C9A790-DE61-4561-17B6-A4EC6A2C7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414" y="3962253"/>
            <a:ext cx="8829965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D5A23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39E98A-7C5D-39D0-6916-3EF1E6C58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8DA1DF-2B2C-E6F4-74B7-C5E5D2DD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3AF312-D9BA-B61C-DBD5-73715EA6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2775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520D0-A9FA-7591-EE77-679D77D1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35BC4-8E7D-B9BE-C9FE-81BDEC5AE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7BB800-2B32-9BC9-B376-A2F2DE398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703591-2343-9298-813E-9E36319D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EF3A7-30B2-FB56-43CB-3FBE2F45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1272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98FDD84-3BF7-CB83-E1B2-ECCFA01C4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B89061-4AA1-10AB-2F2F-BAA04CAF3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F6C290-D954-ADF7-10F1-95D67F56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C37AFF-4D45-177F-A71F-CBAF62CF4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D4484B-CC2A-901B-747A-F7E92673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1702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F69D6F-D6BA-C94D-DD5A-6ABD59AA4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95B79-E343-F53B-8A5F-AE6CFA03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/>
          <a:lstStyle>
            <a:lvl1pPr>
              <a:defRPr>
                <a:solidFill>
                  <a:srgbClr val="D5A239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4B5BC4-E3BA-CF00-4139-D4F14CD6F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DB8B5D-1829-114B-6E49-2741DF67E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96B57C-3175-B11B-7C56-3E77DFE3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20894A-AFA6-E120-67C0-DBEC13D9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1644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F0E60-A9D6-3FCF-62EA-ADB827F0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D3750B-7904-BCE3-18CC-C90C2657B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8293A5-DC45-1693-9A50-82120A504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B15F1E-630F-5934-22D8-E2E7DFDDF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A699E2-F218-43ED-AABF-F73518FF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16811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5B767-3209-A7F8-628E-844ED3FA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C7ADD0-728F-73A5-BF90-C9168081C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C43FC0-0387-9524-2813-6B3053D04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954EDB-8FDA-8FA1-644F-9C776F25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8C440E-92CB-8D9A-5E68-6AE32A8B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3D0F29-0B2E-A26D-7E03-44205909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9230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96E8C-BE7D-FB68-3D2C-F30E86399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CF06CD-7FC8-782A-FCF3-8063790CF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2C394F-9F15-73F3-4074-B44DCC14C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30D0E98-0BE8-2DE0-D55F-F919AC45F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5CFA663-D545-9DD7-DEB6-0BB509304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8F70AE1-46B4-3BF1-BD07-5C46D839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E20318-4402-7C75-8451-C55499E9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702753-DD93-B03E-4267-354EE88B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374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27453-A9CF-1724-743C-772419C7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3E89978-6BE1-6455-7DBB-64E60D80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D18CB5E-0F37-F8DD-DCDD-F4C6B74A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FA42A8-66F2-A5C5-AB5B-A2F1CB05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4241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79EDDF-DE4F-E4B0-8CF9-8464AEC2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6A559C-16D2-7F9C-61EA-87056232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D6FC73-EDAF-A7E5-9C20-C534C97B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00577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74D067-05E0-2A57-6883-91377795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4D3657-110E-CC4B-71B6-4241C0E67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1F733E-F996-E352-99FB-CA9E6BD07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E8D342-0176-AD24-2B32-FFC2E755D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AB43D6-7A95-A70A-D653-E6F51798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3BACCF-7FAA-AD35-BD1F-CED1F616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4247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31260-AE7C-DB54-03F1-18CA9DCD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D1E67A8-3C64-2D8B-99BE-0867A1C41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337F60-DF22-6845-AB6E-E8C0313B4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FA907B-69D0-61A8-C668-A41571A57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3C1BD0-F143-F3CF-AB65-DB07AA185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CCDC6C-D252-9027-7750-37C916CB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8253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FD840C-2998-AF37-B0E9-21711EE717E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86CD3-0A77-FF9C-95E1-4987BC3CE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A423FF-986C-08F0-D8E3-CF6D04391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76A666-E80F-63F4-07BA-F7C87F4CA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2D9F7-80B6-4298-9A2F-BBEF44C4F6B6}" type="datetimeFigureOut">
              <a:rPr lang="ru-UA" smtClean="0"/>
              <a:t>06/08/2023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9E7FCD-091E-8EF6-076C-828E704C1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1B09C3-45C2-388E-70D6-BE3EB283F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7170D-6774-4465-B100-6D330EC73136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8483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150E05-FC81-45A3-94DB-0641D464E4FF}"/>
              </a:ext>
            </a:extLst>
          </p:cNvPr>
          <p:cNvSpPr/>
          <p:nvPr/>
        </p:nvSpPr>
        <p:spPr>
          <a:xfrm>
            <a:off x="0" y="0"/>
            <a:ext cx="12192000" cy="96520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59195-6DC5-7DA4-1F9B-B0593D8AF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418" y="2326639"/>
            <a:ext cx="7590769" cy="1191345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студия»</a:t>
            </a:r>
            <a:endParaRPr lang="ru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CB4467-FAAB-6B14-AD30-89421EB6B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415" y="3433933"/>
            <a:ext cx="7590772" cy="965347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веб-сайта и мобильного приложения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5CC7B9A0-A576-4903-B65D-ACCC9BA5C4D6}"/>
              </a:ext>
            </a:extLst>
          </p:cNvPr>
          <p:cNvSpPr txBox="1">
            <a:spLocks/>
          </p:cNvSpPr>
          <p:nvPr/>
        </p:nvSpPr>
        <p:spPr>
          <a:xfrm>
            <a:off x="563415" y="1959895"/>
            <a:ext cx="7590768" cy="60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D5A23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Дипломная работа на тему: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5DE93D0-258F-4CC1-8030-DF534B3AD26F}"/>
              </a:ext>
            </a:extLst>
          </p:cNvPr>
          <p:cNvSpPr txBox="1">
            <a:spLocks/>
          </p:cNvSpPr>
          <p:nvPr/>
        </p:nvSpPr>
        <p:spPr>
          <a:xfrm>
            <a:off x="563418" y="245703"/>
            <a:ext cx="11286076" cy="71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D5A23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Прокопьевский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горнотехнический техникум им. 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В.П.Романова</a:t>
            </a:r>
            <a:endParaRPr lang="ru-UA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2B26DA7F-9817-4452-A425-7D7596DD660E}"/>
              </a:ext>
            </a:extLst>
          </p:cNvPr>
          <p:cNvSpPr txBox="1">
            <a:spLocks/>
          </p:cNvSpPr>
          <p:nvPr/>
        </p:nvSpPr>
        <p:spPr>
          <a:xfrm>
            <a:off x="1193335" y="4609051"/>
            <a:ext cx="2494745" cy="965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D5A23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Разработчик: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Руководители:</a:t>
            </a:r>
            <a:endParaRPr lang="ru-U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2947D548-0D6D-421C-A7C3-2792D7781B83}"/>
              </a:ext>
            </a:extLst>
          </p:cNvPr>
          <p:cNvSpPr txBox="1">
            <a:spLocks/>
          </p:cNvSpPr>
          <p:nvPr/>
        </p:nvSpPr>
        <p:spPr>
          <a:xfrm>
            <a:off x="3977015" y="4609051"/>
            <a:ext cx="1946105" cy="1450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D5A23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Шатохина В.А.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Базылева Н.В.</a:t>
            </a:r>
          </a:p>
          <a:p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Канакова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С.Г.</a:t>
            </a:r>
          </a:p>
          <a:p>
            <a:pPr algn="r"/>
            <a:endParaRPr lang="ru-U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94E54209-CF8C-4A97-ACE7-5069CFCCAC7E}"/>
              </a:ext>
            </a:extLst>
          </p:cNvPr>
          <p:cNvSpPr txBox="1">
            <a:spLocks/>
          </p:cNvSpPr>
          <p:nvPr/>
        </p:nvSpPr>
        <p:spPr>
          <a:xfrm>
            <a:off x="0" y="6437851"/>
            <a:ext cx="12192000" cy="52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D5A23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Прокопьевск, 2023</a:t>
            </a:r>
            <a:endParaRPr lang="ru-UA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A48D42E-BD00-4F53-B5DB-3227C81A5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856" y="4847661"/>
            <a:ext cx="1029543" cy="145347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F48A924-58E1-4EAA-957E-DE0D6E0D7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283" y="2597579"/>
            <a:ext cx="2789291" cy="218172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5FFE56-A970-4F0A-B456-F63EBC9E6F8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37" y="2411781"/>
            <a:ext cx="1404242" cy="109836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C8C8C00-B383-4B6F-9620-5D1082392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94" y="1074268"/>
            <a:ext cx="2747417" cy="214897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860165A-5584-43A1-8F42-150E8B9F32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033" y="3614214"/>
            <a:ext cx="1716379" cy="13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Функционал Клиента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71D6948-3EA9-448E-A001-A9588C622D27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DDA7D37-3CD2-4AEB-B25A-210129EF2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2" y="1215852"/>
            <a:ext cx="10252939" cy="5104562"/>
          </a:xfrm>
        </p:spPr>
      </p:pic>
    </p:spTree>
    <p:extLst>
      <p:ext uri="{BB962C8B-B14F-4D97-AF65-F5344CB8AC3E}">
        <p14:creationId xmlns:p14="http://schemas.microsoft.com/office/powerpoint/2010/main" val="358818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Сотрудников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71D6948-3EA9-448E-A001-A9588C622D27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3B497E1-4DDE-4B90-8C93-9AC7E735D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3" y="1195754"/>
            <a:ext cx="10538255" cy="5246610"/>
          </a:xfrm>
        </p:spPr>
      </p:pic>
    </p:spTree>
    <p:extLst>
      <p:ext uri="{BB962C8B-B14F-4D97-AF65-F5344CB8AC3E}">
        <p14:creationId xmlns:p14="http://schemas.microsoft.com/office/powerpoint/2010/main" val="257317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Панель администрирования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71D6948-3EA9-448E-A001-A9588C622D27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3857C2B2-C3A7-4896-8848-4E319D82F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6" y="1236376"/>
            <a:ext cx="10456662" cy="5205988"/>
          </a:xfrm>
        </p:spPr>
      </p:pic>
    </p:spTree>
    <p:extLst>
      <p:ext uri="{BB962C8B-B14F-4D97-AF65-F5344CB8AC3E}">
        <p14:creationId xmlns:p14="http://schemas.microsoft.com/office/powerpoint/2010/main" val="252988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E7F05-A520-4926-A8E6-84618D87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мобильного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4A242-B2BE-4DC1-9E2F-F8B540E5A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8662"/>
            <a:ext cx="798425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Клиента: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статуса выполнения своего заказа;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 к чату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написания сообщения и получения ответа.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Сотрудника: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всех заказов;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статуса выполнения всех заказов;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Смена статуса проектов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 к чату;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написания сообщения и получения ответа.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84B3D56-0F28-4A58-83EF-B5D947771E94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E126C-E64F-48F1-BA93-2295EA2B0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137" y="2265235"/>
            <a:ext cx="2338598" cy="33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Дигамма прецедентов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D114580-A4F0-4D11-8686-4368AE64027C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7A2150A-E82A-4538-AE87-5D3990025EFF}"/>
              </a:ext>
            </a:extLst>
          </p:cNvPr>
          <p:cNvSpPr txBox="1">
            <a:spLocks/>
          </p:cNvSpPr>
          <p:nvPr/>
        </p:nvSpPr>
        <p:spPr>
          <a:xfrm>
            <a:off x="838200" y="460406"/>
            <a:ext cx="9340780" cy="530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5A23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Дигамма последовательностей системы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6B1056C-90D1-47E8-A0B1-3FDBE67EB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69" y="1882915"/>
            <a:ext cx="6819262" cy="43284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556EA4-8BC2-40A0-93CE-A2C8D7707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88" y="1429313"/>
            <a:ext cx="8640619" cy="47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приложение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07D606F-8941-4B8C-B5A8-D6222DD9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96" y="6340510"/>
            <a:ext cx="2599315" cy="5308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71D6948-3EA9-448E-A001-A9588C622D27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9AA03A7-3701-4963-B3DA-7C4E7A2DA9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8696" y="1142681"/>
            <a:ext cx="2599315" cy="51050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1F2E87-74AB-4D0D-9B6E-7EE9C5FE6F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51412" y="1142681"/>
            <a:ext cx="2599315" cy="51050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6C196EAD-3B8C-4B3A-8EEB-953076F2B3FE}"/>
              </a:ext>
            </a:extLst>
          </p:cNvPr>
          <p:cNvSpPr txBox="1">
            <a:spLocks/>
          </p:cNvSpPr>
          <p:nvPr/>
        </p:nvSpPr>
        <p:spPr>
          <a:xfrm>
            <a:off x="4163898" y="6340510"/>
            <a:ext cx="2599315" cy="530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Личный кабинет Клиента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3383D74-9612-4DA5-985B-E3E9837C903E}"/>
              </a:ext>
            </a:extLst>
          </p:cNvPr>
          <p:cNvSpPr txBox="1">
            <a:spLocks/>
          </p:cNvSpPr>
          <p:nvPr/>
        </p:nvSpPr>
        <p:spPr>
          <a:xfrm>
            <a:off x="7354538" y="6340510"/>
            <a:ext cx="2599315" cy="530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Личный кабинет Сотрудника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3241C2E-F526-42F7-A14A-E3649BD8DCE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54537" y="1142680"/>
            <a:ext cx="2578837" cy="51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0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приложение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07D606F-8941-4B8C-B5A8-D6222DD9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96" y="6340510"/>
            <a:ext cx="2599315" cy="53080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проектов (сотрудники)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71D6948-3EA9-448E-A001-A9588C622D27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6C196EAD-3B8C-4B3A-8EEB-953076F2B3FE}"/>
              </a:ext>
            </a:extLst>
          </p:cNvPr>
          <p:cNvSpPr txBox="1">
            <a:spLocks/>
          </p:cNvSpPr>
          <p:nvPr/>
        </p:nvSpPr>
        <p:spPr>
          <a:xfrm>
            <a:off x="4163898" y="6340510"/>
            <a:ext cx="2599315" cy="53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проекте Клиента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3383D74-9612-4DA5-985B-E3E9837C903E}"/>
              </a:ext>
            </a:extLst>
          </p:cNvPr>
          <p:cNvSpPr txBox="1">
            <a:spLocks/>
          </p:cNvSpPr>
          <p:nvPr/>
        </p:nvSpPr>
        <p:spPr>
          <a:xfrm>
            <a:off x="7354538" y="6340510"/>
            <a:ext cx="2734007" cy="530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проекте Сотрудника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ED7A65E-DD4E-47BD-805E-6F230907F7B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35173" y="1103913"/>
            <a:ext cx="2599315" cy="514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F0F624C-A25C-4AFF-8296-B77FD560D10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63" y="1142683"/>
            <a:ext cx="2670300" cy="510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Объект 2">
            <a:extLst>
              <a:ext uri="{FF2B5EF4-FFF2-40B4-BE49-F238E27FC236}">
                <a16:creationId xmlns:a16="http://schemas.microsoft.com/office/drawing/2014/main" id="{A27875E4-2F9A-4D46-AC09-F2EF26504BB7}"/>
              </a:ext>
            </a:extLst>
          </p:cNvPr>
          <p:cNvSpPr txBox="1">
            <a:spLocks/>
          </p:cNvSpPr>
          <p:nvPr/>
        </p:nvSpPr>
        <p:spPr>
          <a:xfrm>
            <a:off x="4159528" y="6337246"/>
            <a:ext cx="2599315" cy="53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Чат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D5CD939-A033-4C60-BD1D-BD2089EFB28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019168" y="1011092"/>
            <a:ext cx="2810495" cy="523667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2020835-8D08-4983-8F26-C277F313F68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354538" y="1142683"/>
            <a:ext cx="2670300" cy="51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  <p:bldP spid="11" grpId="0"/>
      <p:bldP spid="1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E7F05-A520-4926-A8E6-84618D87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B4C0871-9630-4315-AD8D-AFCB12D90B6E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57E97FE-4F4B-4A86-A94E-DC3A1EDF0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640" y="2082059"/>
            <a:ext cx="2590800" cy="3657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20A0F8-6161-4C9A-9DF9-A016C9B21EF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379" y="2546024"/>
            <a:ext cx="3193635" cy="3193635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F49640B-3B1C-4441-95CD-BCFBED2306D4}"/>
              </a:ext>
            </a:extLst>
          </p:cNvPr>
          <p:cNvCxnSpPr/>
          <p:nvPr/>
        </p:nvCxnSpPr>
        <p:spPr>
          <a:xfrm>
            <a:off x="5397639" y="3777376"/>
            <a:ext cx="139672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5640906-133C-408A-ADD5-F4BC60066688}"/>
              </a:ext>
            </a:extLst>
          </p:cNvPr>
          <p:cNvCxnSpPr>
            <a:cxnSpLocks/>
          </p:cNvCxnSpPr>
          <p:nvPr/>
        </p:nvCxnSpPr>
        <p:spPr>
          <a:xfrm flipH="1">
            <a:off x="5323950" y="4313663"/>
            <a:ext cx="139672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150E05-FC81-45A3-94DB-0641D464E4FF}"/>
              </a:ext>
            </a:extLst>
          </p:cNvPr>
          <p:cNvSpPr/>
          <p:nvPr/>
        </p:nvSpPr>
        <p:spPr>
          <a:xfrm>
            <a:off x="0" y="0"/>
            <a:ext cx="12192000" cy="96520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59195-6DC5-7DA4-1F9B-B0593D8AF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418" y="2326639"/>
            <a:ext cx="7590769" cy="1191345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студия»</a:t>
            </a:r>
            <a:endParaRPr lang="ru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CB4467-FAAB-6B14-AD30-89421EB6B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415" y="3433933"/>
            <a:ext cx="7590772" cy="965347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веб-сайта и мобильного приложения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5CC7B9A0-A576-4903-B65D-ACCC9BA5C4D6}"/>
              </a:ext>
            </a:extLst>
          </p:cNvPr>
          <p:cNvSpPr txBox="1">
            <a:spLocks/>
          </p:cNvSpPr>
          <p:nvPr/>
        </p:nvSpPr>
        <p:spPr>
          <a:xfrm>
            <a:off x="563415" y="1959895"/>
            <a:ext cx="7590768" cy="60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D5A23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Дипломная работа на тему: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85DE93D0-258F-4CC1-8030-DF534B3AD26F}"/>
              </a:ext>
            </a:extLst>
          </p:cNvPr>
          <p:cNvSpPr txBox="1">
            <a:spLocks/>
          </p:cNvSpPr>
          <p:nvPr/>
        </p:nvSpPr>
        <p:spPr>
          <a:xfrm>
            <a:off x="563418" y="245703"/>
            <a:ext cx="11286076" cy="71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D5A23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Прокопьевский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горнотехнический техникум им. 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В.П.Романова</a:t>
            </a:r>
            <a:endParaRPr lang="ru-UA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2B26DA7F-9817-4452-A425-7D7596DD660E}"/>
              </a:ext>
            </a:extLst>
          </p:cNvPr>
          <p:cNvSpPr txBox="1">
            <a:spLocks/>
          </p:cNvSpPr>
          <p:nvPr/>
        </p:nvSpPr>
        <p:spPr>
          <a:xfrm>
            <a:off x="1193335" y="4609051"/>
            <a:ext cx="2494745" cy="965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D5A23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Разработчик: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Руководители:</a:t>
            </a:r>
            <a:endParaRPr lang="ru-U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2947D548-0D6D-421C-A7C3-2792D7781B83}"/>
              </a:ext>
            </a:extLst>
          </p:cNvPr>
          <p:cNvSpPr txBox="1">
            <a:spLocks/>
          </p:cNvSpPr>
          <p:nvPr/>
        </p:nvSpPr>
        <p:spPr>
          <a:xfrm>
            <a:off x="3977015" y="4609051"/>
            <a:ext cx="1946105" cy="1450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D5A23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Шатохина В.А.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Базылева Н.В.</a:t>
            </a:r>
          </a:p>
          <a:p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Канакова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С.Г.</a:t>
            </a:r>
          </a:p>
          <a:p>
            <a:pPr algn="r"/>
            <a:endParaRPr lang="ru-UA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94E54209-CF8C-4A97-ACE7-5069CFCCAC7E}"/>
              </a:ext>
            </a:extLst>
          </p:cNvPr>
          <p:cNvSpPr txBox="1">
            <a:spLocks/>
          </p:cNvSpPr>
          <p:nvPr/>
        </p:nvSpPr>
        <p:spPr>
          <a:xfrm>
            <a:off x="0" y="6437851"/>
            <a:ext cx="12192000" cy="52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D5A239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Прокопьевск, 2023</a:t>
            </a:r>
            <a:endParaRPr lang="ru-UA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A48D42E-BD00-4F53-B5DB-3227C81A5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856" y="4847661"/>
            <a:ext cx="1029543" cy="145347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F48A924-58E1-4EAA-957E-DE0D6E0D7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283" y="2597579"/>
            <a:ext cx="2789291" cy="218172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5FFE56-A970-4F0A-B456-F63EBC9E6F8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37" y="2411781"/>
            <a:ext cx="1404242" cy="109836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C8C8C00-B383-4B6F-9620-5D1082392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94" y="1074268"/>
            <a:ext cx="2747417" cy="214897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860165A-5584-43A1-8F42-150E8B9F32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033" y="3614214"/>
            <a:ext cx="1716379" cy="13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5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07D606F-8941-4B8C-B5A8-D6222DD9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07"/>
            <a:ext cx="6256761" cy="37801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Веб-студия – это компания, которая занимается созданием сайтов и мобильных приложений. Она объединяет профессионалов своего дела, готовых реализовать любые задачи в области веб-разработки. Веб-студия предоставляет услуги по разработке дизайна, программированию, тестированию и поддержке сайтов и мобильных приложений.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Веб-студия также может предоставить услуги по продвижению сайта или мобильного приложения в интернете.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745702-AAE2-4F8E-B745-BE63C3D8C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2396806"/>
            <a:ext cx="4766522" cy="3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404086FE-E494-4BE1-AEE3-F4BE6CE44350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56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146506F-A7D6-4482-AD74-E28E8C1CFD4A}"/>
              </a:ext>
            </a:extLst>
          </p:cNvPr>
          <p:cNvSpPr/>
          <p:nvPr/>
        </p:nvSpPr>
        <p:spPr>
          <a:xfrm>
            <a:off x="7291754" y="3247826"/>
            <a:ext cx="2450123" cy="1031631"/>
          </a:xfrm>
          <a:prstGeom prst="roundRect">
            <a:avLst/>
          </a:prstGeom>
          <a:solidFill>
            <a:srgbClr val="2128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E7F05-A520-4926-A8E6-84618D87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54A242-B2BE-4DC1-9E2F-F8B540E5A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775"/>
            <a:ext cx="10515600" cy="530802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WEBEX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7115FD-3DC0-4B23-BBBE-46BA4612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21" y="3501266"/>
            <a:ext cx="1952898" cy="514422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C5B4580-F3D6-4774-B021-1AFA971E8D93}"/>
              </a:ext>
            </a:extLst>
          </p:cNvPr>
          <p:cNvSpPr/>
          <p:nvPr/>
        </p:nvSpPr>
        <p:spPr>
          <a:xfrm>
            <a:off x="2450123" y="3247826"/>
            <a:ext cx="2450123" cy="1031631"/>
          </a:xfrm>
          <a:prstGeom prst="roundRect">
            <a:avLst/>
          </a:prstGeom>
          <a:solidFill>
            <a:srgbClr val="2128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17FEE6-956B-4945-8C85-9DFBF332B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209" y="3511522"/>
            <a:ext cx="1971950" cy="533474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AAE1A93-364E-4C71-B0CC-7D16710BB6A8}"/>
              </a:ext>
            </a:extLst>
          </p:cNvPr>
          <p:cNvSpPr txBox="1">
            <a:spLocks/>
          </p:cNvSpPr>
          <p:nvPr/>
        </p:nvSpPr>
        <p:spPr>
          <a:xfrm>
            <a:off x="2450122" y="4470097"/>
            <a:ext cx="3645877" cy="21534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</a:t>
            </a:r>
            <a:r>
              <a:rPr lang="ru-RU" sz="2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домен</a:t>
            </a:r>
            <a:endParaRPr lang="ru-RU" sz="2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студии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Контакты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заказать проект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43325E4B-EDF8-422B-9EAA-96DE682D932D}"/>
              </a:ext>
            </a:extLst>
          </p:cNvPr>
          <p:cNvSpPr txBox="1">
            <a:spLocks/>
          </p:cNvSpPr>
          <p:nvPr/>
        </p:nvSpPr>
        <p:spPr>
          <a:xfrm>
            <a:off x="6998676" y="4470096"/>
            <a:ext cx="3645877" cy="21534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9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Поддомен</a:t>
            </a:r>
            <a:endParaRPr lang="ru-RU" sz="2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об этапах выполнения заказов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Чат с поддержкой</a:t>
            </a: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A4A147B-A9C5-4978-9276-113512787FEB}"/>
              </a:ext>
            </a:extLst>
          </p:cNvPr>
          <p:cNvCxnSpPr/>
          <p:nvPr/>
        </p:nvCxnSpPr>
        <p:spPr>
          <a:xfrm flipH="1">
            <a:off x="3786554" y="2585176"/>
            <a:ext cx="1230923" cy="46282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C4AC4E7-9810-400E-8B20-47A302794062}"/>
              </a:ext>
            </a:extLst>
          </p:cNvPr>
          <p:cNvCxnSpPr>
            <a:cxnSpLocks/>
          </p:cNvCxnSpPr>
          <p:nvPr/>
        </p:nvCxnSpPr>
        <p:spPr>
          <a:xfrm>
            <a:off x="7493476" y="2619165"/>
            <a:ext cx="1023339" cy="44105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F2EB75E9-0DBE-44F1-B346-BA13CED16987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07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Дигамма прецедентов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D114580-A4F0-4D11-8686-4368AE64027C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BC1FB93-4C43-4D3C-A40D-52927A9E4C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9058" y="1237068"/>
            <a:ext cx="5079683" cy="475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435E6D-F3B6-40F9-B2B2-C3E9E807458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810" y="1281838"/>
            <a:ext cx="7933170" cy="54034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7A2150A-E82A-4538-AE87-5D3990025EFF}"/>
              </a:ext>
            </a:extLst>
          </p:cNvPr>
          <p:cNvSpPr txBox="1">
            <a:spLocks/>
          </p:cNvSpPr>
          <p:nvPr/>
        </p:nvSpPr>
        <p:spPr>
          <a:xfrm>
            <a:off x="838200" y="460406"/>
            <a:ext cx="9340780" cy="530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5A23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Дигамма последовательностей системы </a:t>
            </a:r>
          </a:p>
        </p:txBody>
      </p:sp>
    </p:spTree>
    <p:extLst>
      <p:ext uri="{BB962C8B-B14F-4D97-AF65-F5344CB8AC3E}">
        <p14:creationId xmlns:p14="http://schemas.microsoft.com/office/powerpoint/2010/main" val="77200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дигамма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D114580-A4F0-4D11-8686-4368AE64027C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81F903BE-CB3B-49A7-AB47-28CDD24360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5" y="2296577"/>
            <a:ext cx="8202170" cy="3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A21ABFCD-4BBD-425C-92F2-DC637393D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88" y="1173902"/>
            <a:ext cx="10582146" cy="5268462"/>
          </a:xfr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171D6948-3EA9-448E-A001-A9588C622D27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4144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Услуги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A21ABFCD-4BBD-425C-92F2-DC637393D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88" y="1173902"/>
            <a:ext cx="10582146" cy="5268461"/>
          </a:xfr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171D6948-3EA9-448E-A001-A9588C622D27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3415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A21ABFCD-4BBD-425C-92F2-DC637393D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88" y="1173902"/>
            <a:ext cx="10582146" cy="5268461"/>
          </a:xfr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171D6948-3EA9-448E-A001-A9588C622D27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861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451F3B4-4023-4FBF-9A97-82D3F28D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6"/>
            <a:ext cx="10515600" cy="53080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 проекта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A21ABFCD-4BBD-425C-92F2-DC637393D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88" y="1173902"/>
            <a:ext cx="10582146" cy="5268461"/>
          </a:xfr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171D6948-3EA9-448E-A001-A9588C622D27}"/>
              </a:ext>
            </a:extLst>
          </p:cNvPr>
          <p:cNvSpPr/>
          <p:nvPr/>
        </p:nvSpPr>
        <p:spPr>
          <a:xfrm>
            <a:off x="11175683" y="6014720"/>
            <a:ext cx="670560" cy="670560"/>
          </a:xfrm>
          <a:prstGeom prst="ellipse">
            <a:avLst/>
          </a:prstGeom>
          <a:solidFill>
            <a:srgbClr val="D5A239"/>
          </a:solidFill>
          <a:ln w="28575">
            <a:solidFill>
              <a:srgbClr val="F2C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1044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761</Words>
  <Application>Microsoft Office PowerPoint</Application>
  <PresentationFormat>Широкоэкранный</PresentationFormat>
  <Paragraphs>130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«Web-студия»</vt:lpstr>
      <vt:lpstr>Web-студия</vt:lpstr>
      <vt:lpstr>Разработка web-сайта</vt:lpstr>
      <vt:lpstr>Дигамма прецедентов</vt:lpstr>
      <vt:lpstr>ER-дигамма</vt:lpstr>
      <vt:lpstr>Демонстрация – Главная страница</vt:lpstr>
      <vt:lpstr>Демонстрация – Услуги</vt:lpstr>
      <vt:lpstr>Демонстрация – Проекты</vt:lpstr>
      <vt:lpstr>Демонстрация – Заказ проекта</vt:lpstr>
      <vt:lpstr>Демонстрация – Функционал Клиента</vt:lpstr>
      <vt:lpstr>Демонстрация – Функционал Сотрудников</vt:lpstr>
      <vt:lpstr>Демонстрация – Панель администрирования</vt:lpstr>
      <vt:lpstr>Разработка мобильного приложения</vt:lpstr>
      <vt:lpstr>Дигамма прецедентов</vt:lpstr>
      <vt:lpstr>Демонстрация – Мобильное приложение</vt:lpstr>
      <vt:lpstr>Демонстрация – Мобильное приложение</vt:lpstr>
      <vt:lpstr>Заключение</vt:lpstr>
      <vt:lpstr>«Web-студия»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Марина Маркасьян</dc:creator>
  <cp:lastModifiedBy>Kira</cp:lastModifiedBy>
  <cp:revision>6</cp:revision>
  <dcterms:created xsi:type="dcterms:W3CDTF">2023-02-03T10:40:22Z</dcterms:created>
  <dcterms:modified xsi:type="dcterms:W3CDTF">2023-06-08T16:20:25Z</dcterms:modified>
</cp:coreProperties>
</file>